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89D1D2-3088-4ABD-9EA1-6B237AB9BB26}">
  <a:tblStyle styleId="{1389D1D2-3088-4ABD-9EA1-6B237AB9BB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06b7eb96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06b7eb96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6b7eb96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06b7eb96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06b7eb96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06b7eb96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06b7eb96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06b7eb96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6b7eb96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06b7eb96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06b7eb96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06b7eb96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06b7eb96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06b7eb96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06b7eb96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06b7eb96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06b7eb96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06b7eb96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06b7eb96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06b7eb96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00c8c468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e00c8c468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e00c8c468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e00c8c468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06b7eb96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06b7eb96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e00c8c46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e00c8c46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06b7eb962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06b7eb96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e00c8c46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e00c8c46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06b7eb96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06b7eb96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three positions in Large size Company are with higher mean salary than others;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three positions in Small size Company are with higher mean salary than those in Middle size companies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B212C"/>
                </a:solidFill>
              </a:rPr>
              <a:t>All three positions in Middle size Company are with the least mean salary.</a:t>
            </a:r>
            <a:endParaRPr>
              <a:solidFill>
                <a:srgbClr val="1B21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00c8c46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e00c8c46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e00c8c46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e00c8c46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The score range for Data Analyst in small size companies are wide =&gt; high variance =&gt; higher risk employees in small companies would face the below environment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DA: Large_size &gt; Middle_size &gt; small_size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DE &amp; DS: Small_size &gt; Large_size &gt; middle_size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e00c8c46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e00c8c46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obvious correlation between salary and score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00c8c468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00c8c468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B21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06b7eb96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06b7eb96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e00c8c468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e00c8c46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e00c8c468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e00c8c468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e00c8c468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e00c8c468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e00c8c468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e00c8c468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e00c8c468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e00c8c468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 Kong Jockey Club - Senior Big Data Analytics Modelling Analyst (Retail)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06b7eb96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06b7eb96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e00c8c468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e00c8c468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06b7eb96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06b7eb96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06b7eb96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06b7eb96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e00c8c468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e00c8c468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e00c8c46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e00c8c46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06b7eb96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06b7eb96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06b7eb96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06b7eb9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6b7eb96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06b7eb96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employees are the most valuable asset of an organization. So, if you can acquire and retain the talents for your business, the business value would be definitely added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06b7eb96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06b7eb96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employees are the most valuable asset of an organization. So, if you can acquire and retain the talents for your business, the business value would be definitely added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6b7eb96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6b7eb96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06b7eb96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06b7eb96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809950" y="1589075"/>
            <a:ext cx="58221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PROJECT </a:t>
            </a:r>
            <a:r>
              <a:rPr lang="en" sz="2650"/>
              <a:t>(Python and Data Analysis)</a:t>
            </a:r>
            <a:endParaRPr sz="2650"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125" y="3188500"/>
            <a:ext cx="2027925" cy="16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213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152525" y="1214838"/>
            <a:ext cx="23913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 Scraping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Scraped Glassdoor for each role using: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Selenium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Data processing with: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Pandas, Time, Numpy, OS, Math, Regex</a:t>
            </a:r>
            <a:endParaRPr sz="1500"/>
          </a:p>
        </p:txBody>
      </p:sp>
      <p:pic>
        <p:nvPicPr>
          <p:cNvPr descr="Graphical user interface, text, application&#10;&#10;Description automatically generated" id="201" name="Google Shape;20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" r="635" t="0"/>
          <a:stretch/>
        </p:blipFill>
        <p:spPr>
          <a:xfrm>
            <a:off x="3752350" y="1795725"/>
            <a:ext cx="5432700" cy="3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350" y="4"/>
            <a:ext cx="2264375" cy="1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75" y="2241300"/>
            <a:ext cx="2644976" cy="1667325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3"/>
          <p:cNvSpPr/>
          <p:nvPr/>
        </p:nvSpPr>
        <p:spPr>
          <a:xfrm>
            <a:off x="4028175" y="1865000"/>
            <a:ext cx="5002800" cy="310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6">
            <a:alphaModFix/>
          </a:blip>
          <a:srcRect b="0" l="8170" r="6628" t="2591"/>
          <a:stretch/>
        </p:blipFill>
        <p:spPr>
          <a:xfrm>
            <a:off x="6016725" y="-50650"/>
            <a:ext cx="3144275" cy="18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5893850" y="1544525"/>
            <a:ext cx="2977200" cy="28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 Merging</a:t>
            </a:r>
            <a:endParaRPr b="1" sz="18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Merge 3 data frames </a:t>
            </a:r>
            <a:br>
              <a:rPr lang="en" sz="1500"/>
            </a:br>
            <a:r>
              <a:rPr lang="en" sz="1500"/>
              <a:t>(DA, DE &amp; DS) together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 any duplicate rows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 any entries without company names to ensure high-quality data</a:t>
            </a:r>
            <a:endParaRPr/>
          </a:p>
        </p:txBody>
      </p:sp>
      <p:pic>
        <p:nvPicPr>
          <p:cNvPr descr="Graphical user interface, application&#10;&#10;Description automatically generated" id="212" name="Google Shape;212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89" r="626" t="0"/>
          <a:stretch/>
        </p:blipFill>
        <p:spPr>
          <a:xfrm>
            <a:off x="103300" y="1647248"/>
            <a:ext cx="5790600" cy="25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005025" y="1055475"/>
            <a:ext cx="26640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3. Clean-up</a:t>
            </a:r>
            <a:endParaRPr b="1" sz="1800"/>
          </a:p>
          <a:p>
            <a:pPr indent="-32385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 unnecessary columns</a:t>
            </a:r>
            <a:br>
              <a:rPr lang="en" sz="1500"/>
            </a:br>
            <a:endParaRPr sz="1500"/>
          </a:p>
          <a:p>
            <a:pPr indent="-32385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overall_score is extracted from the “</a:t>
            </a:r>
            <a:r>
              <a:rPr i="1" lang="en" sz="1500"/>
              <a:t>employerStats” </a:t>
            </a:r>
            <a:r>
              <a:rPr lang="en" sz="1500"/>
              <a:t>column</a:t>
            </a:r>
            <a:br>
              <a:rPr lang="en" sz="1500"/>
            </a:br>
            <a:endParaRPr sz="1500"/>
          </a:p>
          <a:p>
            <a:pPr indent="-32385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column to categorise each role to </a:t>
            </a:r>
            <a:br>
              <a:rPr lang="en" sz="1500"/>
            </a:br>
            <a:r>
              <a:rPr lang="en" sz="1500"/>
              <a:t>(1)</a:t>
            </a:r>
            <a:r>
              <a:rPr i="1" lang="en" sz="1500"/>
              <a:t>Data Analyst</a:t>
            </a:r>
            <a:r>
              <a:rPr lang="en" sz="1500"/>
              <a:t>,</a:t>
            </a:r>
            <a:br>
              <a:rPr lang="en" sz="1500"/>
            </a:br>
            <a:r>
              <a:rPr lang="en" sz="1500"/>
              <a:t>(2)</a:t>
            </a:r>
            <a:r>
              <a:rPr i="1" lang="en" sz="1500"/>
              <a:t>Data Engineer,</a:t>
            </a:r>
            <a:br>
              <a:rPr lang="en" sz="1500"/>
            </a:br>
            <a:r>
              <a:rPr lang="en" sz="1500"/>
              <a:t>(3)</a:t>
            </a:r>
            <a:r>
              <a:rPr i="1" lang="en" sz="1500"/>
              <a:t>Data Scientist</a:t>
            </a:r>
            <a:br>
              <a:rPr i="1" lang="en" sz="1500"/>
            </a:br>
            <a:endParaRPr i="1" sz="1500"/>
          </a:p>
          <a:p>
            <a:pPr indent="-32385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Merge 3 data frames together</a:t>
            </a:r>
            <a:endParaRPr sz="1500"/>
          </a:p>
        </p:txBody>
      </p:sp>
      <p:pic>
        <p:nvPicPr>
          <p:cNvPr descr="Table&#10;&#10;Description automatically generated" id="219" name="Google Shape;21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84" l="0" r="0" t="1494"/>
          <a:stretch/>
        </p:blipFill>
        <p:spPr>
          <a:xfrm>
            <a:off x="3887391" y="0"/>
            <a:ext cx="2319000" cy="183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220" name="Google Shape;22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392" y="1831182"/>
            <a:ext cx="5252208" cy="116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221" name="Google Shape;221;p25"/>
          <p:cNvPicPr preferRelativeResize="0"/>
          <p:nvPr/>
        </p:nvPicPr>
        <p:blipFill rotWithShape="1">
          <a:blip r:embed="rId5">
            <a:alphaModFix/>
          </a:blip>
          <a:srcRect b="5499" l="0" r="0" t="0"/>
          <a:stretch/>
        </p:blipFill>
        <p:spPr>
          <a:xfrm>
            <a:off x="3887391" y="3023710"/>
            <a:ext cx="5285011" cy="21197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 rot="-1178545">
            <a:off x="4110770" y="606928"/>
            <a:ext cx="405178" cy="405178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 rot="-1469423">
            <a:off x="3663875" y="1748769"/>
            <a:ext cx="459545" cy="34637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 sz="1100"/>
          </a:p>
        </p:txBody>
      </p:sp>
      <p:sp>
        <p:nvSpPr>
          <p:cNvPr id="224" name="Google Shape;224;p25"/>
          <p:cNvSpPr/>
          <p:nvPr/>
        </p:nvSpPr>
        <p:spPr>
          <a:xfrm rot="2104614">
            <a:off x="4122461" y="2065552"/>
            <a:ext cx="381607" cy="1890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/>
          <p:nvPr/>
        </p:nvSpPr>
        <p:spPr>
          <a:xfrm rot="5400000">
            <a:off x="6158039" y="724758"/>
            <a:ext cx="135000" cy="310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225539" y="2238586"/>
            <a:ext cx="43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☺</a:t>
            </a:r>
            <a:endParaRPr b="1" sz="27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 rot="-5400000">
            <a:off x="6365662" y="2420137"/>
            <a:ext cx="135000" cy="43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297500" y="1157850"/>
            <a:ext cx="4908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3. Clean-up</a:t>
            </a:r>
            <a:br>
              <a:rPr b="1" lang="en" sz="1800"/>
            </a:br>
            <a:r>
              <a:rPr b="1" lang="en" sz="1800"/>
              <a:t>“</a:t>
            </a:r>
            <a:r>
              <a:rPr b="1" i="1" lang="en" sz="1800"/>
              <a:t>salary”</a:t>
            </a:r>
            <a:endParaRPr sz="18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Separate into Lower Range and Upper Range</a:t>
            </a:r>
            <a:endParaRPr sz="1600"/>
          </a:p>
        </p:txBody>
      </p:sp>
      <p:pic>
        <p:nvPicPr>
          <p:cNvPr descr="Graphical user interface, text, application&#10;&#10;Description automatically generated"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596" y="576140"/>
            <a:ext cx="20859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8354182" y="576140"/>
            <a:ext cx="818400" cy="176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/>
          <p:nvPr/>
        </p:nvSpPr>
        <p:spPr>
          <a:xfrm rot="2104614">
            <a:off x="8141522" y="1237650"/>
            <a:ext cx="381607" cy="1890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50" y="2338375"/>
            <a:ext cx="87058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38" name="Google Shape;23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5175" y="3105150"/>
            <a:ext cx="202882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7564390" y="3138487"/>
            <a:ext cx="1579500" cy="2004900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1015925" y="1131675"/>
            <a:ext cx="28716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3. Clean-up</a:t>
            </a:r>
            <a:br>
              <a:rPr b="1" lang="en" sz="1800"/>
            </a:br>
            <a:r>
              <a:rPr b="1" lang="en" sz="1800"/>
              <a:t>“</a:t>
            </a:r>
            <a:r>
              <a:rPr b="1" i="1" lang="en" sz="1800"/>
              <a:t>EmpBasicInfo”</a:t>
            </a:r>
            <a:endParaRPr b="1" i="1" sz="18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Split extracted strings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dictionary for each job posting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Build a temporal list for each intended independent variable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Append each list with extracted value from all created dictionaries </a:t>
            </a:r>
            <a:endParaRPr i="1" sz="1500"/>
          </a:p>
        </p:txBody>
      </p:sp>
      <p:pic>
        <p:nvPicPr>
          <p:cNvPr descr="Text&#10;&#10;Description automatically generated" id="246" name="Google Shape;246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94" l="0" r="0" t="2785"/>
          <a:stretch/>
        </p:blipFill>
        <p:spPr>
          <a:xfrm>
            <a:off x="6790200" y="0"/>
            <a:ext cx="2353800" cy="185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 with medium confidence" id="247" name="Google Shape;2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391" y="1858565"/>
            <a:ext cx="5256609" cy="1028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248" name="Google Shape;24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8128" y="2887145"/>
            <a:ext cx="2655141" cy="22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7400" y="0"/>
            <a:ext cx="2950025" cy="18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able&#10;&#10;Description automatically generated" id="254" name="Google Shape;2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75" y="1349063"/>
            <a:ext cx="82296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 rot="-5400000">
            <a:off x="3672981" y="639150"/>
            <a:ext cx="135000" cy="486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457175" y="1349062"/>
            <a:ext cx="749700" cy="330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6309335" y="1349061"/>
            <a:ext cx="2377500" cy="3305100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pic>
        <p:nvPicPr>
          <p:cNvPr descr="A picture containing graphical user interface&#10;&#10;Description automatically generated" id="263" name="Google Shape;263;p29"/>
          <p:cNvPicPr preferRelativeResize="0"/>
          <p:nvPr/>
        </p:nvPicPr>
        <p:blipFill rotWithShape="1">
          <a:blip r:embed="rId3">
            <a:alphaModFix/>
          </a:blip>
          <a:srcRect b="14544" l="0" r="0" t="0"/>
          <a:stretch/>
        </p:blipFill>
        <p:spPr>
          <a:xfrm>
            <a:off x="1297500" y="1646400"/>
            <a:ext cx="7038901" cy="3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1297500" y="1157850"/>
            <a:ext cx="4908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4.</a:t>
            </a:r>
            <a:r>
              <a:rPr b="1" lang="en" sz="1800"/>
              <a:t> Final Data Frame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Job Market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Differentiating between roles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25" y="1169125"/>
            <a:ext cx="7164451" cy="37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</a:t>
            </a:r>
            <a:r>
              <a:rPr b="1" lang="en">
                <a:solidFill>
                  <a:srgbClr val="FFFF00"/>
                </a:solidFill>
              </a:rPr>
              <a:t>Group 2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275" y="947100"/>
            <a:ext cx="5811450" cy="38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3777600" y="1158475"/>
            <a:ext cx="683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212C"/>
                </a:solidFill>
                <a:latin typeface="Lato"/>
                <a:ea typeface="Lato"/>
                <a:cs typeface="Lato"/>
                <a:sym typeface="Lato"/>
              </a:rPr>
              <a:t>Isaac</a:t>
            </a:r>
            <a:endParaRPr b="1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5125175" y="1432925"/>
            <a:ext cx="9147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212C"/>
                </a:solidFill>
                <a:latin typeface="Lato"/>
                <a:ea typeface="Lato"/>
                <a:cs typeface="Lato"/>
                <a:sym typeface="Lato"/>
              </a:rPr>
              <a:t>Queenie</a:t>
            </a:r>
            <a:endParaRPr b="1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6302000" y="1158475"/>
            <a:ext cx="9147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212C"/>
                </a:solidFill>
                <a:latin typeface="Lato"/>
                <a:ea typeface="Lato"/>
                <a:cs typeface="Lato"/>
                <a:sym typeface="Lato"/>
              </a:rPr>
              <a:t>Hosan</a:t>
            </a:r>
            <a:endParaRPr b="1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951175" y="1432925"/>
            <a:ext cx="9147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212C"/>
                </a:solidFill>
                <a:latin typeface="Lato"/>
                <a:ea typeface="Lato"/>
                <a:cs typeface="Lato"/>
                <a:sym typeface="Lato"/>
              </a:rPr>
              <a:t>Adriel</a:t>
            </a:r>
            <a:endParaRPr b="1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Market</a:t>
            </a:r>
            <a:endParaRPr/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992700" y="1567550"/>
            <a:ext cx="3498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of</a:t>
            </a:r>
            <a:r>
              <a:rPr lang="en" sz="1500"/>
              <a:t> </a:t>
            </a:r>
            <a:r>
              <a:rPr b="1" lang="en" sz="1500">
                <a:solidFill>
                  <a:srgbClr val="FFFF00"/>
                </a:solidFill>
              </a:rPr>
              <a:t>20 June 2021</a:t>
            </a:r>
            <a:r>
              <a:rPr lang="en" sz="1500"/>
              <a:t>, job postings were dominated by </a:t>
            </a:r>
            <a:r>
              <a:rPr i="1" lang="en" sz="1500"/>
              <a:t>Data Engineer</a:t>
            </a:r>
            <a:r>
              <a:rPr lang="en" sz="1500"/>
              <a:t> by an </a:t>
            </a:r>
            <a:r>
              <a:rPr b="1" lang="en" sz="1500"/>
              <a:t>exceptionally</a:t>
            </a:r>
            <a:r>
              <a:rPr lang="en" sz="1500"/>
              <a:t> large margin: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FFFF00"/>
                </a:solidFill>
              </a:rPr>
              <a:t>540</a:t>
            </a:r>
            <a:r>
              <a:rPr b="1" lang="en" sz="1500">
                <a:solidFill>
                  <a:srgbClr val="FFFF00"/>
                </a:solidFill>
              </a:rPr>
              <a:t> </a:t>
            </a:r>
            <a:r>
              <a:rPr lang="en" sz="1500"/>
              <a:t>Data Engineers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FFFF00"/>
                </a:solidFill>
              </a:rPr>
              <a:t>308</a:t>
            </a:r>
            <a:r>
              <a:rPr lang="en" sz="1500"/>
              <a:t> Data Scientists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FFFF00"/>
                </a:solidFill>
              </a:rPr>
              <a:t>174</a:t>
            </a:r>
            <a:r>
              <a:rPr lang="en" sz="1500">
                <a:solidFill>
                  <a:srgbClr val="FFFF00"/>
                </a:solidFill>
              </a:rPr>
              <a:t> </a:t>
            </a:r>
            <a:r>
              <a:rPr lang="en" sz="1500"/>
              <a:t>Data Analysts</a:t>
            </a:r>
            <a:endParaRPr sz="1500"/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4202" l="4952" r="0" t="4830"/>
          <a:stretch/>
        </p:blipFill>
        <p:spPr>
          <a:xfrm>
            <a:off x="4311550" y="541100"/>
            <a:ext cx="4832450" cy="40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1297500" y="393750"/>
            <a:ext cx="31689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Sectoral Demand</a:t>
            </a:r>
            <a:endParaRPr/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1188200" y="1352600"/>
            <a:ext cx="32781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following sectors lead the demand for data-oriented roles in terms of :</a:t>
            </a:r>
            <a:endParaRPr sz="1400"/>
          </a:p>
          <a:p>
            <a:pPr indent="-317500" lvl="0" marL="2286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Business Services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Finance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Information Technology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Aside from the TOP 3 (&gt;60%) above: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Applying for </a:t>
            </a:r>
            <a:r>
              <a:rPr i="1" lang="en" sz="1400"/>
              <a:t>Data Engineer</a:t>
            </a:r>
            <a:r>
              <a:rPr lang="en" sz="1400"/>
              <a:t> roles?</a:t>
            </a:r>
            <a:br>
              <a:rPr lang="en" sz="1400"/>
            </a:br>
            <a:r>
              <a:rPr b="1" lang="en" sz="1400">
                <a:solidFill>
                  <a:srgbClr val="FFFF00"/>
                </a:solidFill>
              </a:rPr>
              <a:t>Be on the lookout for ones in </a:t>
            </a:r>
            <a:r>
              <a:rPr b="1" i="1" lang="en" sz="1400">
                <a:solidFill>
                  <a:srgbClr val="FFFF00"/>
                </a:solidFill>
              </a:rPr>
              <a:t>Manufacturing</a:t>
            </a:r>
            <a:r>
              <a:rPr b="1" lang="en" sz="1400">
                <a:solidFill>
                  <a:srgbClr val="FFFF00"/>
                </a:solidFill>
              </a:rPr>
              <a:t>.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Prospective </a:t>
            </a:r>
            <a:r>
              <a:rPr i="1" lang="en" sz="1400"/>
              <a:t>Data Scientists</a:t>
            </a:r>
            <a:r>
              <a:rPr lang="en" sz="1400"/>
              <a:t>?</a:t>
            </a:r>
            <a:br>
              <a:rPr lang="en" sz="1400"/>
            </a:br>
            <a:r>
              <a:rPr b="1" lang="en" sz="1400">
                <a:solidFill>
                  <a:srgbClr val="FFFF00"/>
                </a:solidFill>
              </a:rPr>
              <a:t>Pay attention to the </a:t>
            </a:r>
            <a:r>
              <a:rPr b="1" i="1" lang="en" sz="1400">
                <a:solidFill>
                  <a:srgbClr val="FFFF00"/>
                </a:solidFill>
              </a:rPr>
              <a:t>Retail</a:t>
            </a:r>
            <a:r>
              <a:rPr b="1" lang="en" sz="1400">
                <a:solidFill>
                  <a:srgbClr val="FFFF00"/>
                </a:solidFill>
              </a:rPr>
              <a:t> sector.</a:t>
            </a:r>
            <a:endParaRPr b="1" sz="1400">
              <a:solidFill>
                <a:srgbClr val="FFFF00"/>
              </a:solidFill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b="2272" l="5448" r="2834" t="3048"/>
          <a:stretch/>
        </p:blipFill>
        <p:spPr>
          <a:xfrm>
            <a:off x="4355800" y="0"/>
            <a:ext cx="4788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 rot="8467745">
            <a:off x="8156238" y="2065597"/>
            <a:ext cx="381473" cy="1890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/>
          <p:nvPr/>
        </p:nvSpPr>
        <p:spPr>
          <a:xfrm rot="8467745">
            <a:off x="8156238" y="776422"/>
            <a:ext cx="381473" cy="1890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297500" y="393750"/>
            <a:ext cx="37830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Galore!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1297500" y="1567550"/>
            <a:ext cx="36063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Data Analyst</a:t>
            </a:r>
            <a:br>
              <a:rPr lang="en" sz="1600"/>
            </a:br>
            <a:r>
              <a:rPr lang="en" sz="1600"/>
              <a:t>Multiple industries already account for 10%+ of job postings, indicating that corporates are familiar with the scope of </a:t>
            </a:r>
            <a:r>
              <a:rPr i="1" lang="en" sz="1600"/>
              <a:t>Data Analyst</a:t>
            </a:r>
            <a:r>
              <a:rPr lang="en" sz="1600"/>
              <a:t> roles.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Data Engineer / Data Scientist</a:t>
            </a:r>
            <a:br>
              <a:rPr lang="en" sz="1600"/>
            </a:br>
            <a:r>
              <a:rPr lang="en" sz="1600"/>
              <a:t>Largely posted by </a:t>
            </a:r>
            <a:r>
              <a:rPr i="1" lang="en" sz="1600"/>
              <a:t>Staffing &amp; Outsourcing</a:t>
            </a:r>
            <a:r>
              <a:rPr lang="en" sz="1600"/>
              <a:t> firms, representing ~15% and ~24% of such job posts.</a:t>
            </a:r>
            <a:endParaRPr b="1" sz="1800">
              <a:solidFill>
                <a:srgbClr val="FFFF00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3390" l="0" r="3316" t="2153"/>
          <a:stretch/>
        </p:blipFill>
        <p:spPr>
          <a:xfrm>
            <a:off x="4948659" y="0"/>
            <a:ext cx="41953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 rot="7015661">
            <a:off x="6939704" y="1788148"/>
            <a:ext cx="381570" cy="189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4"/>
          <p:cNvSpPr/>
          <p:nvPr/>
        </p:nvSpPr>
        <p:spPr>
          <a:xfrm rot="-4248593">
            <a:off x="7444285" y="700614"/>
            <a:ext cx="381499" cy="1889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 rot="677794">
            <a:off x="7082406" y="1164885"/>
            <a:ext cx="756557" cy="34636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WOW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 Galore!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5010375" y="1422775"/>
            <a:ext cx="393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9 out of 10 of the </a:t>
            </a:r>
            <a:r>
              <a:rPr lang="en" sz="1500"/>
              <a:t>companies</a:t>
            </a:r>
            <a:r>
              <a:rPr lang="en" sz="1500"/>
              <a:t> are professional recruiting specialists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Applying for </a:t>
            </a:r>
            <a:r>
              <a:rPr i="1" lang="en" sz="1500"/>
              <a:t>Data Engineer</a:t>
            </a:r>
            <a:r>
              <a:rPr lang="en" sz="1500"/>
              <a:t> / </a:t>
            </a:r>
            <a:r>
              <a:rPr i="1" lang="en" sz="1500"/>
              <a:t>Data Scientist</a:t>
            </a:r>
            <a:r>
              <a:rPr lang="en" sz="1500"/>
              <a:t> roles?</a:t>
            </a:r>
            <a:br>
              <a:rPr lang="en" sz="1600"/>
            </a:br>
            <a:r>
              <a:rPr b="1" lang="en" sz="1800">
                <a:solidFill>
                  <a:srgbClr val="FFFF00"/>
                </a:solidFill>
              </a:rPr>
              <a:t>Be prepared to face the recruiters first!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9038"/>
            <a:ext cx="4583651" cy="250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br>
              <a:rPr lang="en"/>
            </a:br>
            <a:r>
              <a:rPr lang="en" sz="2000"/>
              <a:t>Salary per size of companies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3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7"/>
          <p:cNvCxnSpPr/>
          <p:nvPr/>
        </p:nvCxnSpPr>
        <p:spPr>
          <a:xfrm rot="10800000">
            <a:off x="516487" y="3408632"/>
            <a:ext cx="8623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rot="10800000">
            <a:off x="447550" y="3212188"/>
            <a:ext cx="8800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7"/>
          <p:cNvCxnSpPr/>
          <p:nvPr/>
        </p:nvCxnSpPr>
        <p:spPr>
          <a:xfrm rot="10800000">
            <a:off x="388450" y="3011502"/>
            <a:ext cx="87075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7"/>
          <p:cNvSpPr/>
          <p:nvPr/>
        </p:nvSpPr>
        <p:spPr>
          <a:xfrm>
            <a:off x="6140100" y="0"/>
            <a:ext cx="2955900" cy="509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823850" y="2053000"/>
            <a:ext cx="5637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br>
              <a:rPr lang="en"/>
            </a:br>
            <a:r>
              <a:rPr lang="en" sz="2000"/>
              <a:t>Overall score per size of companies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9"/>
          <p:cNvCxnSpPr/>
          <p:nvPr/>
        </p:nvCxnSpPr>
        <p:spPr>
          <a:xfrm>
            <a:off x="132100" y="845500"/>
            <a:ext cx="90363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9"/>
          <p:cNvCxnSpPr/>
          <p:nvPr/>
        </p:nvCxnSpPr>
        <p:spPr>
          <a:xfrm>
            <a:off x="284500" y="1167915"/>
            <a:ext cx="90363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9"/>
          <p:cNvCxnSpPr/>
          <p:nvPr/>
        </p:nvCxnSpPr>
        <p:spPr>
          <a:xfrm>
            <a:off x="284500" y="1378900"/>
            <a:ext cx="90363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9"/>
          <p:cNvSpPr/>
          <p:nvPr/>
        </p:nvSpPr>
        <p:spPr>
          <a:xfrm>
            <a:off x="26425" y="26425"/>
            <a:ext cx="2994600" cy="5117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42097" y="62050"/>
            <a:ext cx="2952300" cy="5044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6164725" y="26425"/>
            <a:ext cx="2952300" cy="511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1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000" y="0"/>
            <a:ext cx="2730001" cy="17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000" y="1700850"/>
            <a:ext cx="2730000" cy="17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000" y="3398950"/>
            <a:ext cx="2730000" cy="1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2000"/>
            <a:ext cx="8839200" cy="30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won’t buy your employees’ happiness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Overall score vs Salary</a:t>
            </a:r>
            <a:endParaRPr sz="1750"/>
          </a:p>
        </p:txBody>
      </p:sp>
      <p:sp>
        <p:nvSpPr>
          <p:cNvPr id="357" name="Google Shape;357;p41"/>
          <p:cNvSpPr txBox="1"/>
          <p:nvPr/>
        </p:nvSpPr>
        <p:spPr>
          <a:xfrm>
            <a:off x="536025" y="1307850"/>
            <a:ext cx="241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Salary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 = 6.5%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3509075" y="1307850"/>
            <a:ext cx="241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Mean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Salary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 = 10.3%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6482125" y="1307850"/>
            <a:ext cx="241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Upper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Salary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 = 10.7%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doing this?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suggestion in terms of company’s score &amp; salary</a:t>
            </a:r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1297500" y="1338950"/>
            <a:ext cx="70389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Overall Score</a:t>
            </a:r>
            <a:r>
              <a:rPr lang="en" sz="1600"/>
              <a:t> is the average of the scores below:</a:t>
            </a:r>
            <a:endParaRPr sz="16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Comp &amp; Benefits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Culture &amp; Values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Career Opportunities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Work/Life Balance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Senior Management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</a:t>
            </a:r>
            <a:r>
              <a:rPr b="1" lang="en" sz="1400">
                <a:solidFill>
                  <a:srgbClr val="FFFF00"/>
                </a:solidFill>
              </a:rPr>
              <a:t>middle-size companies</a:t>
            </a:r>
            <a:r>
              <a:rPr lang="en" sz="1400"/>
              <a:t>: 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They pay the lowest salary and score the lowest overall score from employees</a:t>
            </a:r>
            <a:endParaRPr sz="1400"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no obvious correlation between salary and overall score, our suggestions for them in order to improve the above-mentioned factors to gain higher score from employees are:</a:t>
            </a:r>
            <a:endParaRPr sz="14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→ Retain talents in the company</a:t>
            </a:r>
            <a:endParaRPr sz="14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→ Reduce the turnover cost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823850" y="2053000"/>
            <a:ext cx="5637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br>
              <a:rPr lang="en"/>
            </a:br>
            <a:r>
              <a:rPr lang="en" sz="2000"/>
              <a:t>Mean Salary Analysis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4"/>
          <p:cNvPicPr preferRelativeResize="0"/>
          <p:nvPr/>
        </p:nvPicPr>
        <p:blipFill rotWithShape="1">
          <a:blip r:embed="rId3">
            <a:alphaModFix/>
          </a:blip>
          <a:srcRect b="0" l="3687" r="3184" t="0"/>
          <a:stretch/>
        </p:blipFill>
        <p:spPr>
          <a:xfrm>
            <a:off x="1747513" y="0"/>
            <a:ext cx="5648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you get the </a:t>
            </a:r>
            <a:r>
              <a:rPr b="1" lang="en">
                <a:solidFill>
                  <a:srgbClr val="FFFF00"/>
                </a:solidFill>
              </a:rPr>
              <a:t>highest</a:t>
            </a:r>
            <a:r>
              <a:rPr b="1" lang="en">
                <a:solidFill>
                  <a:srgbClr val="FFFF00"/>
                </a:solidFill>
              </a:rPr>
              <a:t> salary</a:t>
            </a:r>
            <a:r>
              <a:rPr lang="en"/>
              <a:t>?</a:t>
            </a:r>
            <a:endParaRPr/>
          </a:p>
        </p:txBody>
      </p:sp>
      <p:graphicFrame>
        <p:nvGraphicFramePr>
          <p:cNvPr id="381" name="Google Shape;381;p45"/>
          <p:cNvGraphicFramePr/>
          <p:nvPr/>
        </p:nvGraphicFramePr>
        <p:xfrm>
          <a:off x="109500" y="126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{1389D1D2-3088-4ABD-9EA1-6B237AB9BB26}</a:tableStyleId>
              </a:tblPr>
              <a:tblGrid>
                <a:gridCol w="2232600"/>
                <a:gridCol w="2232600"/>
                <a:gridCol w="2232600"/>
                <a:gridCol w="2232600"/>
              </a:tblGrid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Analyst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Engineer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Scientist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1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Information Technology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440,000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Transportation &amp; Logistics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538,100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Education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495,500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2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Finance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406,667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Biotech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 &amp; Pharmaceuticals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458,833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Finance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458,458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3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Health Care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390,000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Travel &amp; Tourism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430,000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Transportation &amp; Logistics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411,167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consider avoiding?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*But we </a:t>
            </a:r>
            <a:r>
              <a:rPr b="1" lang="en" sz="1200">
                <a:solidFill>
                  <a:srgbClr val="FF0000"/>
                </a:solidFill>
              </a:rPr>
              <a:t>don’t</a:t>
            </a:r>
            <a:r>
              <a:rPr lang="en" sz="1200"/>
              <a:t> condone you to entirely avoid these sectors</a:t>
            </a:r>
            <a:endParaRPr sz="1200"/>
          </a:p>
        </p:txBody>
      </p:sp>
      <p:graphicFrame>
        <p:nvGraphicFramePr>
          <p:cNvPr id="387" name="Google Shape;387;p46"/>
          <p:cNvGraphicFramePr/>
          <p:nvPr/>
        </p:nvGraphicFramePr>
        <p:xfrm>
          <a:off x="109500" y="126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{1389D1D2-3088-4ABD-9EA1-6B237AB9BB26}</a:tableStyleId>
              </a:tblPr>
              <a:tblGrid>
                <a:gridCol w="2232600"/>
                <a:gridCol w="2232600"/>
                <a:gridCol w="2232600"/>
                <a:gridCol w="2232600"/>
              </a:tblGrid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Analyst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Engineer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Scientist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1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Arts, Entertainment, &amp; Recreation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144,000</a:t>
                      </a:r>
                      <a:endParaRPr b="1" sz="12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Telecommunications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219,000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Real Estate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273,000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2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Media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253,000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Construction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304,300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Media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303,000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Sector 3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Biotech &amp; Pharmaceuticals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273,000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Business Services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311,938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Manufacturing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HKD 332,500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8" name="Google Shape;388;p46"/>
          <p:cNvSpPr txBox="1"/>
          <p:nvPr/>
        </p:nvSpPr>
        <p:spPr>
          <a:xfrm rot="-1469423">
            <a:off x="2140975" y="3049494"/>
            <a:ext cx="459545" cy="34637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 sz="1100"/>
          </a:p>
        </p:txBody>
      </p:sp>
      <p:sp>
        <p:nvSpPr>
          <p:cNvPr id="389" name="Google Shape;389;p46"/>
          <p:cNvSpPr/>
          <p:nvPr/>
        </p:nvSpPr>
        <p:spPr>
          <a:xfrm rot="-1304570">
            <a:off x="2585851" y="2913958"/>
            <a:ext cx="381437" cy="1890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graphicFrame>
        <p:nvGraphicFramePr>
          <p:cNvPr id="400" name="Google Shape;400;p48"/>
          <p:cNvGraphicFramePr/>
          <p:nvPr/>
        </p:nvGraphicFramePr>
        <p:xfrm>
          <a:off x="213600" y="126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{1389D1D2-3088-4ABD-9EA1-6B237AB9BB26}</a:tableStyleId>
              </a:tblPr>
              <a:tblGrid>
                <a:gridCol w="1770575"/>
                <a:gridCol w="2360375"/>
                <a:gridCol w="2095000"/>
                <a:gridCol w="2478300"/>
              </a:tblGrid>
              <a:tr h="126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Data Availability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Static Analysis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</a:rPr>
                        <a:t>Incomplete Data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Challenges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Out of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1,022</a:t>
                      </a:r>
                      <a:r>
                        <a:rPr lang="en" sz="120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scraped job postings, only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35.2%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of them have salary information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analysis is conducted based on particular data that was extracted in one single timeframe, that is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20 June 2021 afternoon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Not enough information regarding  required experience level for each job, hard to analyse correlation between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experience level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&amp;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mean salary</a:t>
                      </a:r>
                      <a:endParaRPr b="1" sz="12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Next Steps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 a more reliable resource with particular emphasis on salary data, e.g. </a:t>
                      </a:r>
                      <a:r>
                        <a:rPr i="1" lang="en" sz="1200">
                          <a:solidFill>
                            <a:schemeClr val="lt1"/>
                          </a:solidFill>
                        </a:rPr>
                        <a:t>Payscale</a:t>
                      </a:r>
                      <a:endParaRPr i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Apply automation / machine- centred operation to enable real-time tracking, perhaps 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</a:rPr>
                        <a:t>machine learning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?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Likely apply machine learning to more accurately classify job category and seniority of each posting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Takeaways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</a:t>
            </a:r>
            <a:endParaRPr sz="1800"/>
          </a:p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High-quality analysis is not possible without high-quality data</a:t>
            </a:r>
            <a:endParaRPr sz="18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Scrape data with correct extraction methodologies</a:t>
            </a:r>
            <a:endParaRPr sz="15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Data has to be cleaned up properly… and it takes </a:t>
            </a:r>
            <a:r>
              <a:rPr b="1" lang="en" sz="1500">
                <a:solidFill>
                  <a:srgbClr val="FFFF00"/>
                </a:solidFill>
              </a:rPr>
              <a:t>a lot of time</a:t>
            </a:r>
            <a:endParaRPr b="1" sz="15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00"/>
              </a:solidFill>
            </a:endParaRPr>
          </a:p>
          <a:p>
            <a:pPr indent="-342900" lvl="0" marL="2286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your codes clearly</a:t>
            </a:r>
            <a:endParaRPr sz="18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After hundreds of lines, codes become hard to follow</a:t>
            </a:r>
            <a:endParaRPr sz="15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Ensure code writing is easy to trace and understand</a:t>
            </a:r>
            <a:endParaRPr sz="15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Create variables with relevant names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Takeaways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Findings</a:t>
            </a:r>
            <a:endParaRPr sz="1800"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1297500" y="1567550"/>
            <a:ext cx="7038900" cy="33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Overall score of a company doesn’t correlate to salary</a:t>
            </a:r>
            <a:endParaRPr sz="18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Corporates should stop thinking they can make their employees happy by offering higher salary</a:t>
            </a:r>
            <a:endParaRPr sz="15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Focus more on culture/values, senior management, work/life balance, advancement opportunities, etc.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00"/>
              </a:solidFill>
            </a:endParaRPr>
          </a:p>
          <a:p>
            <a:pPr indent="-342900" lvl="0" marL="2286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Data-oriented roles are becoming more important in Hong Kong</a:t>
            </a:r>
            <a:endParaRPr sz="18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Jan ‘21 (Xccelerate): </a:t>
            </a:r>
            <a:r>
              <a:rPr b="1" lang="en" sz="1500">
                <a:solidFill>
                  <a:srgbClr val="FFFF00"/>
                </a:solidFill>
              </a:rPr>
              <a:t>HKD 192,000</a:t>
            </a:r>
            <a:r>
              <a:rPr lang="en" sz="1500"/>
              <a:t> (entry) → </a:t>
            </a:r>
            <a:r>
              <a:rPr b="1" lang="en" sz="1500">
                <a:solidFill>
                  <a:srgbClr val="FFFF00"/>
                </a:solidFill>
              </a:rPr>
              <a:t>HKD 420,000</a:t>
            </a:r>
            <a:r>
              <a:rPr lang="en" sz="1500"/>
              <a:t> (senior)</a:t>
            </a:r>
            <a:endParaRPr sz="1500"/>
          </a:p>
          <a:p>
            <a:pPr indent="-323850" lvl="1" marL="5715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Jun ‘21 (our analysis): </a:t>
            </a:r>
            <a:r>
              <a:rPr b="1" lang="en" sz="1500">
                <a:solidFill>
                  <a:srgbClr val="FFFF00"/>
                </a:solidFill>
              </a:rPr>
              <a:t>HKD 265,000</a:t>
            </a:r>
            <a:r>
              <a:rPr lang="en" sz="1500"/>
              <a:t> (entry) → </a:t>
            </a:r>
            <a:r>
              <a:rPr b="1" lang="en" sz="1500">
                <a:solidFill>
                  <a:srgbClr val="FFFF00"/>
                </a:solidFill>
              </a:rPr>
              <a:t>HKD 444,000</a:t>
            </a:r>
            <a:r>
              <a:rPr lang="en" sz="1500"/>
              <a:t> (senior)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read this article?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996378"/>
            <a:ext cx="4155250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425" y="968000"/>
            <a:ext cx="4725576" cy="41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006825" y="1968450"/>
            <a:ext cx="34833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2000"/>
              <a:t>To increase transparency and clarify data-oriented</a:t>
            </a:r>
            <a:br>
              <a:rPr b="1" lang="en" sz="2000"/>
            </a:br>
            <a:r>
              <a:rPr b="1" lang="en" sz="2000"/>
              <a:t>job market in Hong Kong.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20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00" y="699412"/>
            <a:ext cx="4210799" cy="37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VALUE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Offers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00" y="699412"/>
            <a:ext cx="4210799" cy="37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3483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offer a solution on how to </a:t>
            </a:r>
            <a:r>
              <a:rPr b="1" lang="en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optimise job search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for prospective Data Analysts / Engineers / Data Scientists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provide corporate HRs / recruiting firms with an efficient way of conducting </a:t>
            </a:r>
            <a:r>
              <a:rPr b="1" lang="en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competitive measurement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(quant vs qual)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Glassdoor</a:t>
            </a:r>
            <a:r>
              <a:rPr lang="en"/>
              <a:t> 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31611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Scraped multiple pages of job postings for the following roles: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Analyst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Engineer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Scientist</a:t>
            </a:r>
            <a:endParaRPr/>
          </a:p>
        </p:txBody>
      </p:sp>
      <p:pic>
        <p:nvPicPr>
          <p:cNvPr descr="Graphical user interface&#10;&#10;Description automatically generated" id="188" name="Google Shape;188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741" r="7741" t="0"/>
          <a:stretch/>
        </p:blipFill>
        <p:spPr>
          <a:xfrm>
            <a:off x="4548600" y="1"/>
            <a:ext cx="4595400" cy="5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507050"/>
            <a:ext cx="1870074" cy="148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